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8229600" cx="14630400"/>
  <p:notesSz cx="8229600" cy="14630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fFnW16VDqY7BD1kehInIBrXHu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25" name="Google Shape;125;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37" name="Google Shape;137;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45" name="Google Shape;145;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 name="Google Shape;18;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9" name="Google Shape;19;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 name="Google Shape;27;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 name="Google Shape;28;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 name="Google Shape;37;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8" name="Google Shape;38;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 name="Google Shape;61;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2" name="Google Shape;62;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71" name="Google Shape;71;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80" name="Google Shape;80;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02" name="Google Shape;102;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1" name="Google Shape;111;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11" name="Shape 11"/>
        <p:cNvGrpSpPr/>
        <p:nvPr/>
      </p:nvGrpSpPr>
      <p:grpSpPr>
        <a:xfrm>
          <a:off x="0" y="0"/>
          <a:ext cx="0" cy="0"/>
          <a:chOff x="0" y="0"/>
          <a:chExt cx="0" cy="0"/>
        </a:xfrm>
      </p:grpSpPr>
      <p:sp>
        <p:nvSpPr>
          <p:cNvPr id="12" name="Google Shape;12;p1"/>
          <p:cNvSpPr/>
          <p:nvPr/>
        </p:nvSpPr>
        <p:spPr>
          <a:xfrm>
            <a:off x="809982" y="1761674"/>
            <a:ext cx="7524036" cy="27942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380FF"/>
              </a:buClr>
              <a:buSzPts val="5800"/>
              <a:buFont typeface="Arial"/>
              <a:buNone/>
            </a:pPr>
            <a:r>
              <a:rPr b="0" i="0" lang="en-US" sz="5800" u="none" cap="none" strike="noStrike">
                <a:solidFill>
                  <a:srgbClr val="B380FF"/>
                </a:solidFill>
                <a:latin typeface="Arial"/>
                <a:ea typeface="Arial"/>
                <a:cs typeface="Arial"/>
                <a:sym typeface="Arial"/>
              </a:rPr>
              <a:t>The Importance of Physics in Spacecraft Design</a:t>
            </a:r>
            <a:endParaRPr b="0" i="0" sz="5800" u="none" cap="none" strike="noStrike">
              <a:solidFill>
                <a:schemeClr val="dk1"/>
              </a:solidFill>
              <a:latin typeface="Arial"/>
              <a:ea typeface="Arial"/>
              <a:cs typeface="Arial"/>
              <a:sym typeface="Arial"/>
            </a:endParaRPr>
          </a:p>
        </p:txBody>
      </p:sp>
      <p:pic>
        <p:nvPicPr>
          <p:cNvPr id="13" name="Google Shape;13;p1"/>
          <p:cNvPicPr preferRelativeResize="0"/>
          <p:nvPr/>
        </p:nvPicPr>
        <p:blipFill rotWithShape="1">
          <a:blip r:embed="rId3">
            <a:alphaModFix/>
          </a:blip>
          <a:srcRect b="0" l="0" r="0" t="0"/>
          <a:stretch/>
        </p:blipFill>
        <p:spPr>
          <a:xfrm>
            <a:off x="7823296" y="2462977"/>
            <a:ext cx="6141048" cy="6141048"/>
          </a:xfrm>
          <a:prstGeom prst="rect">
            <a:avLst/>
          </a:prstGeom>
          <a:noFill/>
          <a:ln>
            <a:noFill/>
          </a:ln>
        </p:spPr>
      </p:pic>
      <p:sp>
        <p:nvSpPr>
          <p:cNvPr id="14" name="Google Shape;14;p1"/>
          <p:cNvSpPr/>
          <p:nvPr/>
        </p:nvSpPr>
        <p:spPr>
          <a:xfrm>
            <a:off x="887601" y="4938328"/>
            <a:ext cx="4664952" cy="17747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D4B7FF"/>
              </a:buClr>
              <a:buSzPts val="2400"/>
              <a:buFont typeface="Arial"/>
              <a:buNone/>
            </a:pPr>
            <a:r>
              <a:rPr b="0" i="0" lang="en-US" sz="2400" u="none" cap="none" strike="noStrike">
                <a:solidFill>
                  <a:srgbClr val="D4B7FF"/>
                </a:solidFill>
                <a:latin typeface="Arial"/>
                <a:ea typeface="Arial"/>
                <a:cs typeface="Arial"/>
                <a:sym typeface="Arial"/>
              </a:rPr>
              <a:t>Name : Farjan Ahmmed</a:t>
            </a:r>
            <a:endParaRPr/>
          </a:p>
          <a:p>
            <a:pPr indent="0" lvl="0" marL="0" marR="0" rtl="0" algn="l">
              <a:lnSpc>
                <a:spcPct val="150000"/>
              </a:lnSpc>
              <a:spcBef>
                <a:spcPts val="0"/>
              </a:spcBef>
              <a:spcAft>
                <a:spcPts val="0"/>
              </a:spcAft>
              <a:buClr>
                <a:srgbClr val="D4B7FF"/>
              </a:buClr>
              <a:buSzPts val="2400"/>
              <a:buFont typeface="Arial"/>
              <a:buNone/>
            </a:pPr>
            <a:r>
              <a:rPr b="0" i="0" lang="en-US" sz="2400" u="none" cap="none" strike="noStrike">
                <a:solidFill>
                  <a:srgbClr val="D4B7FF"/>
                </a:solidFill>
                <a:latin typeface="Arial"/>
                <a:ea typeface="Arial"/>
                <a:cs typeface="Arial"/>
                <a:sym typeface="Arial"/>
              </a:rPr>
              <a:t>Student ID : 0242320005341738</a:t>
            </a:r>
            <a:endParaRPr/>
          </a:p>
          <a:p>
            <a:pPr indent="0" lvl="0" marL="0" marR="0" rtl="0" algn="l">
              <a:lnSpc>
                <a:spcPct val="150000"/>
              </a:lnSpc>
              <a:spcBef>
                <a:spcPts val="0"/>
              </a:spcBef>
              <a:spcAft>
                <a:spcPts val="0"/>
              </a:spcAft>
              <a:buClr>
                <a:srgbClr val="D4B7FF"/>
              </a:buClr>
              <a:buSzPts val="2400"/>
              <a:buFont typeface="Arial"/>
              <a:buNone/>
            </a:pPr>
            <a:r>
              <a:rPr b="0" i="0" lang="en-US" sz="2400" u="none" cap="none" strike="noStrike">
                <a:solidFill>
                  <a:srgbClr val="D4B7FF"/>
                </a:solidFill>
                <a:latin typeface="Arial"/>
                <a:ea typeface="Arial"/>
                <a:cs typeface="Arial"/>
                <a:sym typeface="Arial"/>
              </a:rPr>
              <a:t>Section : A</a:t>
            </a:r>
            <a:endParaRPr/>
          </a:p>
        </p:txBody>
      </p:sp>
      <p:pic>
        <p:nvPicPr>
          <p:cNvPr id="15" name="Google Shape;15;p1"/>
          <p:cNvPicPr preferRelativeResize="0"/>
          <p:nvPr/>
        </p:nvPicPr>
        <p:blipFill rotWithShape="1">
          <a:blip r:embed="rId4">
            <a:alphaModFix/>
          </a:blip>
          <a:srcRect b="0" l="0" r="0" t="0"/>
          <a:stretch/>
        </p:blipFill>
        <p:spPr>
          <a:xfrm>
            <a:off x="11977536" y="256562"/>
            <a:ext cx="2319836" cy="2319836"/>
          </a:xfrm>
          <a:prstGeom prst="rect">
            <a:avLst/>
          </a:prstGeom>
          <a:noFill/>
          <a:ln>
            <a:noFill/>
          </a:ln>
        </p:spPr>
      </p:pic>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126" name="Shape 126"/>
        <p:cNvGrpSpPr/>
        <p:nvPr/>
      </p:nvGrpSpPr>
      <p:grpSpPr>
        <a:xfrm>
          <a:off x="0" y="0"/>
          <a:ext cx="0" cy="0"/>
          <a:chOff x="0" y="0"/>
          <a:chExt cx="0" cy="0"/>
        </a:xfrm>
      </p:grpSpPr>
      <p:sp>
        <p:nvSpPr>
          <p:cNvPr id="127" name="Google Shape;127;p10"/>
          <p:cNvSpPr/>
          <p:nvPr/>
        </p:nvSpPr>
        <p:spPr>
          <a:xfrm>
            <a:off x="1143802" y="787583"/>
            <a:ext cx="12339593" cy="117412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4400"/>
              <a:buFont typeface="Arial"/>
              <a:buNone/>
            </a:pPr>
            <a:r>
              <a:rPr lang="en-US" sz="4400">
                <a:solidFill>
                  <a:srgbClr val="B380FF"/>
                </a:solidFill>
                <a:latin typeface="Arial"/>
                <a:ea typeface="Arial"/>
                <a:cs typeface="Arial"/>
                <a:sym typeface="Arial"/>
              </a:rPr>
              <a:t>Physics Based Sensors and Instrumentation</a:t>
            </a:r>
            <a:endParaRPr sz="4400">
              <a:solidFill>
                <a:schemeClr val="dk1"/>
              </a:solidFill>
              <a:latin typeface="Arial"/>
              <a:ea typeface="Arial"/>
              <a:cs typeface="Arial"/>
              <a:sym typeface="Arial"/>
            </a:endParaRPr>
          </a:p>
        </p:txBody>
      </p:sp>
      <p:sp>
        <p:nvSpPr>
          <p:cNvPr id="128" name="Google Shape;128;p10"/>
          <p:cNvSpPr/>
          <p:nvPr/>
        </p:nvSpPr>
        <p:spPr>
          <a:xfrm>
            <a:off x="4563771" y="2831588"/>
            <a:ext cx="8919624" cy="1899446"/>
          </a:xfrm>
          <a:prstGeom prst="roundRect">
            <a:avLst>
              <a:gd fmla="val 2466" name="adj"/>
            </a:avLst>
          </a:prstGeom>
          <a:solidFill>
            <a:srgbClr val="1A1A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E0D6DE"/>
                </a:solidFill>
                <a:latin typeface="Arial"/>
                <a:ea typeface="Arial"/>
                <a:cs typeface="Arial"/>
                <a:sym typeface="Arial"/>
              </a:rPr>
              <a:t>Spacecraft are equipped with a vast array of sensors and instrumentation to monitor and measure various physical phenomena. From accelerometers that detect motion to spectrometers that analyze the composition of distant objects, these instruments rely on fundamental principles of physics to function.</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10"/>
          <p:cNvSpPr/>
          <p:nvPr/>
        </p:nvSpPr>
        <p:spPr>
          <a:xfrm>
            <a:off x="4563771" y="5145225"/>
            <a:ext cx="8919624" cy="1899446"/>
          </a:xfrm>
          <a:prstGeom prst="roundRect">
            <a:avLst>
              <a:gd fmla="val 2466" name="adj"/>
            </a:avLst>
          </a:prstGeom>
          <a:solidFill>
            <a:srgbClr val="1A1A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E0D6DE"/>
                </a:solidFill>
                <a:latin typeface="Arial"/>
                <a:ea typeface="Arial"/>
                <a:cs typeface="Arial"/>
                <a:sym typeface="Arial"/>
              </a:rPr>
              <a:t>The design and placement of these sensors must carefully consider factors such as electromagnetic interference, thermal management and the harsh environment of space. Sophisticated algorithms are used to process the raw data and convert it into meaningful information for mission control.</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 name="Google Shape;130;p10"/>
          <p:cNvSpPr/>
          <p:nvPr/>
        </p:nvSpPr>
        <p:spPr>
          <a:xfrm>
            <a:off x="1327512" y="5145225"/>
            <a:ext cx="2706606" cy="1899446"/>
          </a:xfrm>
          <a:prstGeom prst="roundRect">
            <a:avLst>
              <a:gd fmla="val 2466" name="adj"/>
            </a:avLst>
          </a:prstGeom>
          <a:solidFill>
            <a:srgbClr val="1A1A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31" name="Google Shape;131;p10"/>
          <p:cNvSpPr/>
          <p:nvPr/>
        </p:nvSpPr>
        <p:spPr>
          <a:xfrm>
            <a:off x="1327512" y="2831588"/>
            <a:ext cx="2706606" cy="1899446"/>
          </a:xfrm>
          <a:prstGeom prst="roundRect">
            <a:avLst>
              <a:gd fmla="val 2466" name="adj"/>
            </a:avLst>
          </a:prstGeom>
          <a:solidFill>
            <a:srgbClr val="1A1A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132" name="Google Shape;132;p10"/>
          <p:cNvPicPr preferRelativeResize="0"/>
          <p:nvPr/>
        </p:nvPicPr>
        <p:blipFill rotWithShape="1">
          <a:blip r:embed="rId3">
            <a:alphaModFix/>
          </a:blip>
          <a:srcRect b="0" l="0" r="0" t="0"/>
          <a:stretch/>
        </p:blipFill>
        <p:spPr>
          <a:xfrm>
            <a:off x="1744833" y="2859070"/>
            <a:ext cx="1871964" cy="1871964"/>
          </a:xfrm>
          <a:prstGeom prst="rect">
            <a:avLst/>
          </a:prstGeom>
          <a:noFill/>
          <a:ln>
            <a:noFill/>
          </a:ln>
        </p:spPr>
      </p:pic>
      <p:pic>
        <p:nvPicPr>
          <p:cNvPr id="133" name="Google Shape;133;p10"/>
          <p:cNvPicPr preferRelativeResize="0"/>
          <p:nvPr/>
        </p:nvPicPr>
        <p:blipFill rotWithShape="1">
          <a:blip r:embed="rId4">
            <a:alphaModFix/>
          </a:blip>
          <a:srcRect b="0" l="0" r="0" t="0"/>
          <a:stretch/>
        </p:blipFill>
        <p:spPr>
          <a:xfrm>
            <a:off x="1744833" y="5145225"/>
            <a:ext cx="1871964" cy="18719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138" name="Shape 138"/>
        <p:cNvGrpSpPr/>
        <p:nvPr/>
      </p:nvGrpSpPr>
      <p:grpSpPr>
        <a:xfrm>
          <a:off x="0" y="0"/>
          <a:ext cx="0" cy="0"/>
          <a:chOff x="0" y="0"/>
          <a:chExt cx="0" cy="0"/>
        </a:xfrm>
      </p:grpSpPr>
      <p:sp>
        <p:nvSpPr>
          <p:cNvPr id="139" name="Google Shape;139;p11"/>
          <p:cNvSpPr/>
          <p:nvPr/>
        </p:nvSpPr>
        <p:spPr>
          <a:xfrm>
            <a:off x="571975" y="4141694"/>
            <a:ext cx="7634288" cy="25914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E0D6DE"/>
                </a:solidFill>
                <a:latin typeface="Arial"/>
                <a:ea typeface="Arial"/>
                <a:cs typeface="Arial"/>
                <a:sym typeface="Arial"/>
              </a:rPr>
              <a:t>In the design and engineering of spacecraft, the seamless integration of physics principles is paramount. By deeply understanding the fundamental laws of motion, orbital mechanics and various physical phenomena, spacecraft engineers can create innovative solutions that push the boundaries of space exploration.</a:t>
            </a:r>
            <a:endParaRPr sz="2000">
              <a:solidFill>
                <a:schemeClr val="dk1"/>
              </a:solidFill>
              <a:latin typeface="Arial"/>
              <a:ea typeface="Arial"/>
              <a:cs typeface="Arial"/>
              <a:sym typeface="Arial"/>
            </a:endParaRPr>
          </a:p>
        </p:txBody>
      </p:sp>
      <p:pic>
        <p:nvPicPr>
          <p:cNvPr id="140" name="Google Shape;140;p11"/>
          <p:cNvPicPr preferRelativeResize="0"/>
          <p:nvPr/>
        </p:nvPicPr>
        <p:blipFill rotWithShape="1">
          <a:blip r:embed="rId3">
            <a:alphaModFix/>
          </a:blip>
          <a:srcRect b="0" l="0" r="0" t="0"/>
          <a:stretch/>
        </p:blipFill>
        <p:spPr>
          <a:xfrm>
            <a:off x="8882007" y="1453851"/>
            <a:ext cx="4762500" cy="4762500"/>
          </a:xfrm>
          <a:prstGeom prst="rect">
            <a:avLst/>
          </a:prstGeom>
          <a:noFill/>
          <a:ln>
            <a:noFill/>
          </a:ln>
        </p:spPr>
      </p:pic>
      <p:sp>
        <p:nvSpPr>
          <p:cNvPr id="141" name="Google Shape;141;p11"/>
          <p:cNvSpPr/>
          <p:nvPr/>
        </p:nvSpPr>
        <p:spPr>
          <a:xfrm>
            <a:off x="571975" y="1632058"/>
            <a:ext cx="8604297" cy="25914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B380FF"/>
                </a:solidFill>
                <a:latin typeface="Arial"/>
                <a:ea typeface="Arial"/>
                <a:cs typeface="Arial"/>
                <a:sym typeface="Arial"/>
              </a:rPr>
              <a:t>Conclusion : Integrating Physics Principles for Successful Spacecraft Development</a:t>
            </a:r>
            <a:endParaRPr sz="4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146" name="Shape 146"/>
        <p:cNvGrpSpPr/>
        <p:nvPr/>
      </p:nvGrpSpPr>
      <p:grpSpPr>
        <a:xfrm>
          <a:off x="0" y="0"/>
          <a:ext cx="0" cy="0"/>
          <a:chOff x="0" y="0"/>
          <a:chExt cx="0" cy="0"/>
        </a:xfrm>
      </p:grpSpPr>
      <p:sp>
        <p:nvSpPr>
          <p:cNvPr id="147" name="Google Shape;147;p12"/>
          <p:cNvSpPr/>
          <p:nvPr/>
        </p:nvSpPr>
        <p:spPr>
          <a:xfrm>
            <a:off x="2037993" y="3767614"/>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chemeClr val="dk1"/>
              </a:buClr>
              <a:buSzPts val="4374"/>
              <a:buFont typeface="Calibri"/>
              <a:buNone/>
            </a:pPr>
            <a:r>
              <a:t/>
            </a:r>
            <a:endParaRPr sz="4374">
              <a:solidFill>
                <a:schemeClr val="dk1"/>
              </a:solidFill>
              <a:latin typeface="Calibri"/>
              <a:ea typeface="Calibri"/>
              <a:cs typeface="Calibri"/>
              <a:sym typeface="Calibri"/>
            </a:endParaRPr>
          </a:p>
        </p:txBody>
      </p:sp>
      <p:pic>
        <p:nvPicPr>
          <p:cNvPr id="148" name="Google Shape;148;p12"/>
          <p:cNvPicPr preferRelativeResize="0"/>
          <p:nvPr/>
        </p:nvPicPr>
        <p:blipFill rotWithShape="1">
          <a:blip r:embed="rId3">
            <a:alphaModFix/>
          </a:blip>
          <a:srcRect b="0" l="0" r="0" t="0"/>
          <a:stretch/>
        </p:blipFill>
        <p:spPr>
          <a:xfrm>
            <a:off x="4876459" y="557264"/>
            <a:ext cx="4877481" cy="4877481"/>
          </a:xfrm>
          <a:prstGeom prst="rect">
            <a:avLst/>
          </a:prstGeom>
          <a:noFill/>
          <a:ln>
            <a:noFill/>
          </a:ln>
        </p:spPr>
      </p:pic>
      <p:sp>
        <p:nvSpPr>
          <p:cNvPr id="149" name="Google Shape;149;p12"/>
          <p:cNvSpPr/>
          <p:nvPr/>
        </p:nvSpPr>
        <p:spPr>
          <a:xfrm>
            <a:off x="3931740" y="5175998"/>
            <a:ext cx="7322466" cy="17519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9600">
                <a:solidFill>
                  <a:srgbClr val="B380FF"/>
                </a:solidFill>
                <a:latin typeface="Arial"/>
                <a:ea typeface="Arial"/>
                <a:cs typeface="Arial"/>
                <a:sym typeface="Aria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20" name="Shape 20"/>
        <p:cNvGrpSpPr/>
        <p:nvPr/>
      </p:nvGrpSpPr>
      <p:grpSpPr>
        <a:xfrm>
          <a:off x="0" y="0"/>
          <a:ext cx="0" cy="0"/>
          <a:chOff x="0" y="0"/>
          <a:chExt cx="0" cy="0"/>
        </a:xfrm>
      </p:grpSpPr>
      <p:pic>
        <p:nvPicPr>
          <p:cNvPr id="21" name="Google Shape;21;p2"/>
          <p:cNvPicPr preferRelativeResize="0"/>
          <p:nvPr/>
        </p:nvPicPr>
        <p:blipFill rotWithShape="1">
          <a:blip r:embed="rId3">
            <a:alphaModFix amt="10000"/>
          </a:blip>
          <a:srcRect b="0" l="0" r="0" t="0"/>
          <a:stretch/>
        </p:blipFill>
        <p:spPr>
          <a:xfrm>
            <a:off x="10208873" y="3809769"/>
            <a:ext cx="4421527" cy="4421527"/>
          </a:xfrm>
          <a:prstGeom prst="rect">
            <a:avLst/>
          </a:prstGeom>
          <a:noFill/>
          <a:ln>
            <a:noFill/>
          </a:ln>
        </p:spPr>
      </p:pic>
      <p:sp>
        <p:nvSpPr>
          <p:cNvPr id="22" name="Google Shape;22;p2"/>
          <p:cNvSpPr/>
          <p:nvPr/>
        </p:nvSpPr>
        <p:spPr>
          <a:xfrm>
            <a:off x="5204770" y="4647727"/>
            <a:ext cx="4220857" cy="10068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4400"/>
              <a:buFont typeface="Arial"/>
              <a:buNone/>
            </a:pPr>
            <a:r>
              <a:rPr lang="en-US" sz="4400">
                <a:solidFill>
                  <a:srgbClr val="B380FF"/>
                </a:solidFill>
                <a:latin typeface="Arial"/>
                <a:ea typeface="Arial"/>
                <a:cs typeface="Arial"/>
                <a:sym typeface="Arial"/>
              </a:rPr>
              <a:t>Introduction</a:t>
            </a:r>
            <a:endParaRPr/>
          </a:p>
        </p:txBody>
      </p:sp>
      <p:pic>
        <p:nvPicPr>
          <p:cNvPr id="23" name="Google Shape;23;p2"/>
          <p:cNvPicPr preferRelativeResize="0"/>
          <p:nvPr/>
        </p:nvPicPr>
        <p:blipFill rotWithShape="1">
          <a:blip r:embed="rId4">
            <a:alphaModFix/>
          </a:blip>
          <a:srcRect b="0" l="0" r="0" t="0"/>
          <a:stretch/>
        </p:blipFill>
        <p:spPr>
          <a:xfrm>
            <a:off x="5291881" y="462582"/>
            <a:ext cx="4421526" cy="4421526"/>
          </a:xfrm>
          <a:prstGeom prst="rect">
            <a:avLst/>
          </a:prstGeom>
          <a:noFill/>
          <a:ln>
            <a:noFill/>
          </a:ln>
        </p:spPr>
      </p:pic>
      <p:sp>
        <p:nvSpPr>
          <p:cNvPr id="24" name="Google Shape;24;p2"/>
          <p:cNvSpPr txBox="1"/>
          <p:nvPr/>
        </p:nvSpPr>
        <p:spPr>
          <a:xfrm>
            <a:off x="1521392" y="5906157"/>
            <a:ext cx="11962504"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000">
                <a:solidFill>
                  <a:srgbClr val="E0D6DE"/>
                </a:solidFill>
                <a:latin typeface="Arial"/>
                <a:ea typeface="Arial"/>
                <a:cs typeface="Arial"/>
                <a:sym typeface="Arial"/>
              </a:rPr>
              <a:t>Spacecraft design is a complex and multifaceted process that requires a deep understanding of physics. From calculating the forces and stresses acting on the spacecraft to ensuring the proper functioning of its various systems, physics plays a crucial role in creating safe and efficient space vehicles.</a:t>
            </a:r>
            <a:endParaRPr sz="20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29" name="Shape 29"/>
        <p:cNvGrpSpPr/>
        <p:nvPr/>
      </p:nvGrpSpPr>
      <p:grpSpPr>
        <a:xfrm>
          <a:off x="0" y="0"/>
          <a:ext cx="0" cy="0"/>
          <a:chOff x="0" y="0"/>
          <a:chExt cx="0" cy="0"/>
        </a:xfrm>
      </p:grpSpPr>
      <p:sp>
        <p:nvSpPr>
          <p:cNvPr id="30" name="Google Shape;30;p3"/>
          <p:cNvSpPr/>
          <p:nvPr/>
        </p:nvSpPr>
        <p:spPr>
          <a:xfrm>
            <a:off x="1010900" y="1598261"/>
            <a:ext cx="8208404" cy="16362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380FF"/>
              </a:buClr>
              <a:buSzPts val="4400"/>
              <a:buFont typeface="Arial"/>
              <a:buNone/>
            </a:pPr>
            <a:r>
              <a:rPr lang="en-US" sz="4400">
                <a:solidFill>
                  <a:srgbClr val="B380FF"/>
                </a:solidFill>
                <a:latin typeface="Arial"/>
                <a:ea typeface="Arial"/>
                <a:cs typeface="Arial"/>
                <a:sym typeface="Arial"/>
              </a:rPr>
              <a:t>Fundamental Laws of Motion and Their Application</a:t>
            </a:r>
            <a:endParaRPr/>
          </a:p>
        </p:txBody>
      </p:sp>
      <p:sp>
        <p:nvSpPr>
          <p:cNvPr id="31" name="Google Shape;31;p3"/>
          <p:cNvSpPr/>
          <p:nvPr/>
        </p:nvSpPr>
        <p:spPr>
          <a:xfrm>
            <a:off x="1188600" y="4962012"/>
            <a:ext cx="7514335" cy="106620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0D6DE"/>
              </a:buClr>
              <a:buSzPts val="2000"/>
              <a:buFont typeface="Calibri"/>
              <a:buAutoNum type="arabicPeriod" startAt="2"/>
            </a:pPr>
            <a:r>
              <a:rPr lang="en-US" sz="2000">
                <a:solidFill>
                  <a:srgbClr val="E0D6DE"/>
                </a:solidFill>
                <a:latin typeface="Arial"/>
                <a:ea typeface="Arial"/>
                <a:cs typeface="Arial"/>
                <a:sym typeface="Arial"/>
              </a:rPr>
              <a:t>Conservation of Momentum: Applying this law ensures spacecraft maintain stability and control during propulsive events.</a:t>
            </a:r>
            <a:endParaRPr sz="2000">
              <a:solidFill>
                <a:schemeClr val="dk1"/>
              </a:solidFill>
              <a:latin typeface="Arial"/>
              <a:ea typeface="Arial"/>
              <a:cs typeface="Arial"/>
              <a:sym typeface="Arial"/>
            </a:endParaRPr>
          </a:p>
        </p:txBody>
      </p:sp>
      <p:sp>
        <p:nvSpPr>
          <p:cNvPr id="32" name="Google Shape;32;p3"/>
          <p:cNvSpPr/>
          <p:nvPr/>
        </p:nvSpPr>
        <p:spPr>
          <a:xfrm>
            <a:off x="1188602" y="6127790"/>
            <a:ext cx="7707972" cy="187589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0D6DE"/>
              </a:buClr>
              <a:buSzPts val="2000"/>
              <a:buFont typeface="Calibri"/>
              <a:buAutoNum type="arabicPeriod" startAt="3"/>
            </a:pPr>
            <a:r>
              <a:rPr lang="en-US" sz="2000">
                <a:solidFill>
                  <a:srgbClr val="E0D6DE"/>
                </a:solidFill>
                <a:latin typeface="Arial"/>
                <a:ea typeface="Arial"/>
                <a:cs typeface="Arial"/>
                <a:sym typeface="Arial"/>
              </a:rPr>
              <a:t>Gravitational Interactions: Understanding the effects of gravity on spacecraft trajectories is crucial for accurate orbital calculations and mission planning.</a:t>
            </a:r>
            <a:endParaRPr sz="2000">
              <a:solidFill>
                <a:schemeClr val="dk1"/>
              </a:solidFill>
              <a:latin typeface="Arial"/>
              <a:ea typeface="Arial"/>
              <a:cs typeface="Arial"/>
              <a:sym typeface="Arial"/>
            </a:endParaRPr>
          </a:p>
        </p:txBody>
      </p:sp>
      <p:pic>
        <p:nvPicPr>
          <p:cNvPr id="33" name="Google Shape;33;p3"/>
          <p:cNvPicPr preferRelativeResize="0"/>
          <p:nvPr/>
        </p:nvPicPr>
        <p:blipFill rotWithShape="1">
          <a:blip r:embed="rId3">
            <a:alphaModFix/>
          </a:blip>
          <a:srcRect b="0" l="0" r="0" t="0"/>
          <a:stretch/>
        </p:blipFill>
        <p:spPr>
          <a:xfrm>
            <a:off x="8896573" y="2253087"/>
            <a:ext cx="5484053" cy="5484053"/>
          </a:xfrm>
          <a:prstGeom prst="rect">
            <a:avLst/>
          </a:prstGeom>
          <a:noFill/>
          <a:ln>
            <a:noFill/>
          </a:ln>
        </p:spPr>
      </p:pic>
      <p:sp>
        <p:nvSpPr>
          <p:cNvPr id="34" name="Google Shape;34;p3"/>
          <p:cNvSpPr/>
          <p:nvPr/>
        </p:nvSpPr>
        <p:spPr>
          <a:xfrm>
            <a:off x="1188601" y="3532873"/>
            <a:ext cx="7122200" cy="1066205"/>
          </a:xfrm>
          <a:prstGeom prst="rect">
            <a:avLst/>
          </a:prstGeom>
          <a:noFill/>
          <a:ln>
            <a:noFill/>
          </a:ln>
        </p:spPr>
        <p:txBody>
          <a:bodyPr anchorCtr="0" anchor="t" bIns="45700" lIns="91425" spcFirstLastPara="1" rIns="91425" wrap="square" tIns="45700">
            <a:noAutofit/>
          </a:bodyPr>
          <a:lstStyle/>
          <a:p>
            <a:pPr indent="-347472" lvl="0" marL="347472" marR="0" rtl="0" algn="l">
              <a:spcBef>
                <a:spcPts val="0"/>
              </a:spcBef>
              <a:spcAft>
                <a:spcPts val="0"/>
              </a:spcAft>
              <a:buClr>
                <a:srgbClr val="E0D6DE"/>
              </a:buClr>
              <a:buSzPts val="2000"/>
              <a:buFont typeface="Calibri"/>
              <a:buAutoNum type="arabicPeriod"/>
            </a:pPr>
            <a:r>
              <a:rPr lang="en-US" sz="2000">
                <a:solidFill>
                  <a:srgbClr val="E0D6DE"/>
                </a:solidFill>
                <a:latin typeface="Arial"/>
                <a:ea typeface="Arial"/>
                <a:cs typeface="Arial"/>
                <a:sym typeface="Arial"/>
              </a:rPr>
              <a:t>Newton's Laws of Motion: Describing the relationship between force, mass and acceleration, these fundamental principles govern the movement of spacecraft through space.</a:t>
            </a:r>
            <a:endParaRPr sz="20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39" name="Shape 39"/>
        <p:cNvGrpSpPr/>
        <p:nvPr/>
      </p:nvGrpSpPr>
      <p:grpSpPr>
        <a:xfrm>
          <a:off x="0" y="0"/>
          <a:ext cx="0" cy="0"/>
          <a:chOff x="0" y="0"/>
          <a:chExt cx="0" cy="0"/>
        </a:xfrm>
      </p:grpSpPr>
      <p:sp>
        <p:nvSpPr>
          <p:cNvPr id="40" name="Google Shape;40;p4"/>
          <p:cNvSpPr/>
          <p:nvPr/>
        </p:nvSpPr>
        <p:spPr>
          <a:xfrm>
            <a:off x="2037993" y="3191351"/>
            <a:ext cx="7665839" cy="958215"/>
          </a:xfrm>
          <a:prstGeom prst="rect">
            <a:avLst/>
          </a:prstGeom>
          <a:noFill/>
          <a:ln>
            <a:noFill/>
          </a:ln>
        </p:spPr>
        <p:txBody>
          <a:bodyPr anchorCtr="0" anchor="t" bIns="45700" lIns="91425" spcFirstLastPara="1" rIns="91425" wrap="square" tIns="45700">
            <a:noAutofit/>
          </a:bodyPr>
          <a:lstStyle/>
          <a:p>
            <a:pPr indent="0" lvl="0" marL="0" marR="0" rtl="0" algn="l">
              <a:lnSpc>
                <a:spcPct val="419166"/>
              </a:lnSpc>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
        <p:nvSpPr>
          <p:cNvPr id="41" name="Google Shape;41;p4"/>
          <p:cNvSpPr/>
          <p:nvPr/>
        </p:nvSpPr>
        <p:spPr>
          <a:xfrm>
            <a:off x="2037993" y="4482822"/>
            <a:ext cx="4443889" cy="555427"/>
          </a:xfrm>
          <a:prstGeom prst="rect">
            <a:avLst/>
          </a:prstGeom>
          <a:noFill/>
          <a:ln>
            <a:noFill/>
          </a:ln>
        </p:spPr>
        <p:txBody>
          <a:bodyPr anchorCtr="0" anchor="t" bIns="45700" lIns="91425" spcFirstLastPara="1" rIns="91425" wrap="square" tIns="45700">
            <a:noAutofit/>
          </a:bodyPr>
          <a:lstStyle/>
          <a:p>
            <a:pPr indent="0" lvl="0" marL="0" marR="0" rtl="0" algn="l">
              <a:lnSpc>
                <a:spcPct val="243000"/>
              </a:lnSpc>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
        <p:nvSpPr>
          <p:cNvPr id="42" name="Google Shape;42;p4"/>
          <p:cNvSpPr/>
          <p:nvPr/>
        </p:nvSpPr>
        <p:spPr>
          <a:xfrm>
            <a:off x="3406014" y="545762"/>
            <a:ext cx="7388066" cy="130340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3600"/>
              <a:buFont typeface="Arial"/>
              <a:buNone/>
            </a:pPr>
            <a:r>
              <a:rPr b="1" lang="en-US" sz="3600">
                <a:solidFill>
                  <a:srgbClr val="B380FF"/>
                </a:solidFill>
                <a:latin typeface="Arial"/>
                <a:ea typeface="Arial"/>
                <a:cs typeface="Arial"/>
                <a:sym typeface="Arial"/>
              </a:rPr>
              <a:t>Orbital Mechanics and Trajectory Planning</a:t>
            </a:r>
            <a:endParaRPr b="1" sz="3600">
              <a:solidFill>
                <a:schemeClr val="dk1"/>
              </a:solidFill>
              <a:latin typeface="Arial"/>
              <a:ea typeface="Arial"/>
              <a:cs typeface="Arial"/>
              <a:sym typeface="Arial"/>
            </a:endParaRPr>
          </a:p>
        </p:txBody>
      </p:sp>
      <p:sp>
        <p:nvSpPr>
          <p:cNvPr id="43" name="Google Shape;43;p4"/>
          <p:cNvSpPr/>
          <p:nvPr/>
        </p:nvSpPr>
        <p:spPr>
          <a:xfrm>
            <a:off x="7090403" y="2095281"/>
            <a:ext cx="19407" cy="4920615"/>
          </a:xfrm>
          <a:prstGeom prst="rect">
            <a:avLst/>
          </a:prstGeom>
          <a:solidFill>
            <a:srgbClr val="B38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6380731" y="2381924"/>
            <a:ext cx="544354" cy="19407"/>
          </a:xfrm>
          <a:prstGeom prst="rect">
            <a:avLst/>
          </a:prstGeom>
          <a:solidFill>
            <a:srgbClr val="B38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7184165" y="2216724"/>
            <a:ext cx="349925" cy="349925"/>
          </a:xfrm>
          <a:prstGeom prst="roundRect">
            <a:avLst>
              <a:gd fmla="val 13335" name="adj"/>
            </a:avLst>
          </a:prstGeom>
          <a:solidFill>
            <a:srgbClr val="1A1A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7309776" y="2200056"/>
            <a:ext cx="98703" cy="2917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1800"/>
              <a:buFont typeface="Arial"/>
              <a:buNone/>
            </a:pPr>
            <a:r>
              <a:rPr lang="en-US" sz="1800">
                <a:solidFill>
                  <a:srgbClr val="B380FF"/>
                </a:solidFill>
                <a:latin typeface="Arial"/>
                <a:ea typeface="Arial"/>
                <a:cs typeface="Arial"/>
                <a:sym typeface="Arial"/>
              </a:rPr>
              <a:t>1</a:t>
            </a:r>
            <a:endParaRPr sz="1800">
              <a:solidFill>
                <a:schemeClr val="dk1"/>
              </a:solidFill>
              <a:latin typeface="Arial"/>
              <a:ea typeface="Arial"/>
              <a:cs typeface="Arial"/>
              <a:sym typeface="Arial"/>
            </a:endParaRPr>
          </a:p>
        </p:txBody>
      </p:sp>
      <p:sp>
        <p:nvSpPr>
          <p:cNvPr id="47" name="Google Shape;47;p4"/>
          <p:cNvSpPr/>
          <p:nvPr/>
        </p:nvSpPr>
        <p:spPr>
          <a:xfrm>
            <a:off x="3406014" y="2250776"/>
            <a:ext cx="2838569" cy="6073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1800"/>
              <a:buFont typeface="Arial"/>
              <a:buNone/>
            </a:pPr>
            <a:r>
              <a:rPr b="1" lang="en-US" sz="1800">
                <a:solidFill>
                  <a:srgbClr val="B380FF"/>
                </a:solidFill>
                <a:latin typeface="Arial"/>
                <a:ea typeface="Arial"/>
                <a:cs typeface="Arial"/>
                <a:sym typeface="Arial"/>
              </a:rPr>
              <a:t>Calculating Orbital Trajectories</a:t>
            </a:r>
            <a:endParaRPr b="1" sz="1800">
              <a:solidFill>
                <a:schemeClr val="dk1"/>
              </a:solidFill>
              <a:latin typeface="Arial"/>
              <a:ea typeface="Arial"/>
              <a:cs typeface="Arial"/>
              <a:sym typeface="Arial"/>
            </a:endParaRPr>
          </a:p>
        </p:txBody>
      </p:sp>
      <p:sp>
        <p:nvSpPr>
          <p:cNvPr id="48" name="Google Shape;48;p4"/>
          <p:cNvSpPr/>
          <p:nvPr/>
        </p:nvSpPr>
        <p:spPr>
          <a:xfrm>
            <a:off x="3108749" y="2887033"/>
            <a:ext cx="3553356" cy="21512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E0D6DE"/>
              </a:buClr>
              <a:buSzPts val="1800"/>
              <a:buFont typeface="Arial"/>
              <a:buNone/>
            </a:pPr>
            <a:r>
              <a:rPr lang="en-US" sz="1800">
                <a:solidFill>
                  <a:srgbClr val="E0D6DE"/>
                </a:solidFill>
                <a:latin typeface="Arial"/>
                <a:ea typeface="Arial"/>
                <a:cs typeface="Arial"/>
                <a:sym typeface="Arial"/>
              </a:rPr>
              <a:t>Spacecraft designers leverage Kepler's laws of planetary motion and Newton's laws of gravity to precisely calculate the optimal trajectory for a spacecraft to reach its intended orbit or destination.</a:t>
            </a:r>
            <a:endParaRPr sz="1800">
              <a:solidFill>
                <a:schemeClr val="dk1"/>
              </a:solidFill>
              <a:latin typeface="Arial"/>
              <a:ea typeface="Arial"/>
              <a:cs typeface="Arial"/>
              <a:sym typeface="Arial"/>
            </a:endParaRPr>
          </a:p>
        </p:txBody>
      </p:sp>
      <p:sp>
        <p:nvSpPr>
          <p:cNvPr id="49" name="Google Shape;49;p4"/>
          <p:cNvSpPr/>
          <p:nvPr/>
        </p:nvSpPr>
        <p:spPr>
          <a:xfrm>
            <a:off x="7275009" y="3159521"/>
            <a:ext cx="544354" cy="19407"/>
          </a:xfrm>
          <a:prstGeom prst="rect">
            <a:avLst/>
          </a:prstGeom>
          <a:solidFill>
            <a:srgbClr val="B38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6627905" y="2994322"/>
            <a:ext cx="349925" cy="349925"/>
          </a:xfrm>
          <a:prstGeom prst="roundRect">
            <a:avLst>
              <a:gd fmla="val 13335" name="adj"/>
            </a:avLst>
          </a:prstGeom>
          <a:solidFill>
            <a:srgbClr val="1A1A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6730179" y="2977653"/>
            <a:ext cx="145375" cy="2917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1800"/>
              <a:buFont typeface="Arial"/>
              <a:buNone/>
            </a:pPr>
            <a:r>
              <a:rPr lang="en-US" sz="1800">
                <a:solidFill>
                  <a:srgbClr val="B380FF"/>
                </a:solidFill>
                <a:latin typeface="Arial"/>
                <a:ea typeface="Arial"/>
                <a:cs typeface="Arial"/>
                <a:sym typeface="Arial"/>
              </a:rPr>
              <a:t>2</a:t>
            </a:r>
            <a:endParaRPr sz="1800">
              <a:solidFill>
                <a:schemeClr val="dk1"/>
              </a:solidFill>
              <a:latin typeface="Arial"/>
              <a:ea typeface="Arial"/>
              <a:cs typeface="Arial"/>
              <a:sym typeface="Arial"/>
            </a:endParaRPr>
          </a:p>
        </p:txBody>
      </p:sp>
      <p:sp>
        <p:nvSpPr>
          <p:cNvPr id="52" name="Google Shape;52;p4"/>
          <p:cNvSpPr/>
          <p:nvPr/>
        </p:nvSpPr>
        <p:spPr>
          <a:xfrm>
            <a:off x="7955511" y="3028374"/>
            <a:ext cx="2838569" cy="65652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1800"/>
              <a:buFont typeface="Arial"/>
              <a:buNone/>
            </a:pPr>
            <a:r>
              <a:rPr b="1" lang="en-US" sz="1800">
                <a:solidFill>
                  <a:srgbClr val="B380FF"/>
                </a:solidFill>
                <a:latin typeface="Arial"/>
                <a:ea typeface="Arial"/>
                <a:cs typeface="Arial"/>
                <a:sym typeface="Arial"/>
              </a:rPr>
              <a:t>Understanding Orbital Mechanics</a:t>
            </a:r>
            <a:endParaRPr b="1" sz="1800">
              <a:solidFill>
                <a:schemeClr val="dk1"/>
              </a:solidFill>
              <a:latin typeface="Arial"/>
              <a:ea typeface="Arial"/>
              <a:cs typeface="Arial"/>
              <a:sym typeface="Arial"/>
            </a:endParaRPr>
          </a:p>
        </p:txBody>
      </p:sp>
      <p:sp>
        <p:nvSpPr>
          <p:cNvPr id="53" name="Google Shape;53;p4"/>
          <p:cNvSpPr/>
          <p:nvPr/>
        </p:nvSpPr>
        <p:spPr>
          <a:xfrm>
            <a:off x="7751114" y="3684900"/>
            <a:ext cx="3473272" cy="21461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E0D6DE"/>
              </a:buClr>
              <a:buSzPts val="1800"/>
              <a:buFont typeface="Arial"/>
              <a:buNone/>
            </a:pPr>
            <a:r>
              <a:rPr lang="en-US" sz="1800">
                <a:solidFill>
                  <a:srgbClr val="E0D6DE"/>
                </a:solidFill>
                <a:latin typeface="Arial"/>
                <a:ea typeface="Arial"/>
                <a:cs typeface="Arial"/>
                <a:sym typeface="Arial"/>
              </a:rPr>
              <a:t>Key factors like orbital velocity, eccentricity, inclination and period must be accounted for to ensure a spacecraft can successfully maneuver and maintain its orbit.</a:t>
            </a:r>
            <a:endParaRPr sz="1800">
              <a:solidFill>
                <a:schemeClr val="dk1"/>
              </a:solidFill>
              <a:latin typeface="Arial"/>
              <a:ea typeface="Arial"/>
              <a:cs typeface="Arial"/>
              <a:sym typeface="Arial"/>
            </a:endParaRPr>
          </a:p>
        </p:txBody>
      </p:sp>
      <p:sp>
        <p:nvSpPr>
          <p:cNvPr id="54" name="Google Shape;54;p4"/>
          <p:cNvSpPr/>
          <p:nvPr/>
        </p:nvSpPr>
        <p:spPr>
          <a:xfrm>
            <a:off x="6380731" y="5199679"/>
            <a:ext cx="544354" cy="19407"/>
          </a:xfrm>
          <a:prstGeom prst="rect">
            <a:avLst/>
          </a:prstGeom>
          <a:solidFill>
            <a:srgbClr val="B38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7184165" y="5034480"/>
            <a:ext cx="349925" cy="349925"/>
          </a:xfrm>
          <a:prstGeom prst="roundRect">
            <a:avLst>
              <a:gd fmla="val 13335" name="adj"/>
            </a:avLst>
          </a:prstGeom>
          <a:solidFill>
            <a:srgbClr val="1A1A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7286797" y="5017811"/>
            <a:ext cx="144661" cy="2917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1800"/>
              <a:buFont typeface="Arial"/>
              <a:buNone/>
            </a:pPr>
            <a:r>
              <a:rPr lang="en-US" sz="1800">
                <a:solidFill>
                  <a:srgbClr val="B380FF"/>
                </a:solidFill>
                <a:latin typeface="Arial"/>
                <a:ea typeface="Arial"/>
                <a:cs typeface="Arial"/>
                <a:sym typeface="Arial"/>
              </a:rPr>
              <a:t>3</a:t>
            </a:r>
            <a:endParaRPr sz="1800">
              <a:solidFill>
                <a:schemeClr val="dk1"/>
              </a:solidFill>
              <a:latin typeface="Arial"/>
              <a:ea typeface="Arial"/>
              <a:cs typeface="Arial"/>
              <a:sym typeface="Arial"/>
            </a:endParaRPr>
          </a:p>
        </p:txBody>
      </p:sp>
      <p:sp>
        <p:nvSpPr>
          <p:cNvPr id="57" name="Google Shape;57;p4"/>
          <p:cNvSpPr/>
          <p:nvPr/>
        </p:nvSpPr>
        <p:spPr>
          <a:xfrm>
            <a:off x="3406014" y="5025501"/>
            <a:ext cx="2838569" cy="6073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1800"/>
              <a:buFont typeface="Arial"/>
              <a:buNone/>
            </a:pPr>
            <a:r>
              <a:rPr b="1" lang="en-US" sz="1800">
                <a:solidFill>
                  <a:srgbClr val="B380FF"/>
                </a:solidFill>
                <a:latin typeface="Arial"/>
                <a:ea typeface="Arial"/>
                <a:cs typeface="Arial"/>
                <a:sym typeface="Arial"/>
              </a:rPr>
              <a:t>Optimizing Trajectory Planning</a:t>
            </a:r>
            <a:endParaRPr b="1" sz="1800">
              <a:solidFill>
                <a:schemeClr val="dk1"/>
              </a:solidFill>
              <a:latin typeface="Arial"/>
              <a:ea typeface="Arial"/>
              <a:cs typeface="Arial"/>
              <a:sym typeface="Arial"/>
            </a:endParaRPr>
          </a:p>
        </p:txBody>
      </p:sp>
      <p:sp>
        <p:nvSpPr>
          <p:cNvPr id="58" name="Google Shape;58;p4"/>
          <p:cNvSpPr/>
          <p:nvPr/>
        </p:nvSpPr>
        <p:spPr>
          <a:xfrm>
            <a:off x="3223344" y="5670870"/>
            <a:ext cx="3324165" cy="27448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E0D6DE"/>
                </a:solidFill>
                <a:latin typeface="Arial"/>
                <a:ea typeface="Arial"/>
                <a:cs typeface="Arial"/>
                <a:sym typeface="Arial"/>
              </a:rPr>
              <a:t>Trajectory planning involves simulations and models to minimize propellant usage, achieve the desired arrival time and account for gravitational effects from celestial bodies.</a:t>
            </a:r>
            <a:endParaRPr sz="18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63" name="Shape 63"/>
        <p:cNvGrpSpPr/>
        <p:nvPr/>
      </p:nvGrpSpPr>
      <p:grpSpPr>
        <a:xfrm>
          <a:off x="0" y="0"/>
          <a:ext cx="0" cy="0"/>
          <a:chOff x="0" y="0"/>
          <a:chExt cx="0" cy="0"/>
        </a:xfrm>
      </p:grpSpPr>
      <p:sp>
        <p:nvSpPr>
          <p:cNvPr id="64" name="Google Shape;64;p5"/>
          <p:cNvSpPr/>
          <p:nvPr/>
        </p:nvSpPr>
        <p:spPr>
          <a:xfrm>
            <a:off x="833199" y="1140132"/>
            <a:ext cx="7477601" cy="20831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4400"/>
              <a:buFont typeface="Arial"/>
              <a:buNone/>
            </a:pPr>
            <a:r>
              <a:rPr lang="en-US" sz="4400">
                <a:solidFill>
                  <a:srgbClr val="B380FF"/>
                </a:solidFill>
                <a:latin typeface="Arial"/>
                <a:ea typeface="Arial"/>
                <a:cs typeface="Arial"/>
                <a:sym typeface="Arial"/>
              </a:rPr>
              <a:t>Propulsion Systems: Understanding the Physics</a:t>
            </a:r>
            <a:endParaRPr sz="4400">
              <a:solidFill>
                <a:schemeClr val="dk1"/>
              </a:solidFill>
              <a:latin typeface="Arial"/>
              <a:ea typeface="Arial"/>
              <a:cs typeface="Arial"/>
              <a:sym typeface="Arial"/>
            </a:endParaRPr>
          </a:p>
        </p:txBody>
      </p:sp>
      <p:sp>
        <p:nvSpPr>
          <p:cNvPr id="65" name="Google Shape;65;p5"/>
          <p:cNvSpPr/>
          <p:nvPr/>
        </p:nvSpPr>
        <p:spPr>
          <a:xfrm>
            <a:off x="833199" y="3556505"/>
            <a:ext cx="7868487" cy="19621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0D6DE"/>
              </a:buClr>
              <a:buSzPts val="2000"/>
              <a:buFont typeface="Arial"/>
              <a:buNone/>
            </a:pPr>
            <a:r>
              <a:rPr lang="en-US" sz="2000">
                <a:solidFill>
                  <a:srgbClr val="E0D6DE"/>
                </a:solidFill>
                <a:latin typeface="Arial"/>
                <a:ea typeface="Arial"/>
                <a:cs typeface="Arial"/>
                <a:sym typeface="Arial"/>
              </a:rPr>
              <a:t>At the heart of any spacecraft's ability to travel through the vast expanse of space lies its propulsion system. These complex systems rely on fundamental principles of physics to generate the thrust required for launch, orbital maneuvers and deep-space exploration.</a:t>
            </a:r>
            <a:endParaRPr sz="2000">
              <a:solidFill>
                <a:schemeClr val="dk1"/>
              </a:solidFill>
              <a:latin typeface="Arial"/>
              <a:ea typeface="Arial"/>
              <a:cs typeface="Arial"/>
              <a:sym typeface="Arial"/>
            </a:endParaRPr>
          </a:p>
        </p:txBody>
      </p:sp>
      <p:sp>
        <p:nvSpPr>
          <p:cNvPr id="66" name="Google Shape;66;p5"/>
          <p:cNvSpPr/>
          <p:nvPr/>
        </p:nvSpPr>
        <p:spPr>
          <a:xfrm>
            <a:off x="833199" y="5615301"/>
            <a:ext cx="7868487" cy="19621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0D6DE"/>
              </a:buClr>
              <a:buSzPts val="2000"/>
              <a:buFont typeface="Arial"/>
              <a:buNone/>
            </a:pPr>
            <a:r>
              <a:rPr lang="en-US" sz="2000">
                <a:solidFill>
                  <a:srgbClr val="E0D6DE"/>
                </a:solidFill>
                <a:latin typeface="Arial"/>
                <a:ea typeface="Arial"/>
                <a:cs typeface="Arial"/>
                <a:sym typeface="Arial"/>
              </a:rPr>
              <a:t>From chemical rockets to ion engines, the selection and design of a spacecraft's propulsion system must carefully consider factors such as energy efficiency, thrust-to-weight ratio and the behavior of propellants in the vacuum of space.</a:t>
            </a:r>
            <a:endParaRPr sz="2000">
              <a:solidFill>
                <a:schemeClr val="dk1"/>
              </a:solidFill>
              <a:latin typeface="Arial"/>
              <a:ea typeface="Arial"/>
              <a:cs typeface="Arial"/>
              <a:sym typeface="Arial"/>
            </a:endParaRPr>
          </a:p>
        </p:txBody>
      </p:sp>
      <p:pic>
        <p:nvPicPr>
          <p:cNvPr id="67" name="Google Shape;67;p5"/>
          <p:cNvPicPr preferRelativeResize="0"/>
          <p:nvPr/>
        </p:nvPicPr>
        <p:blipFill rotWithShape="1">
          <a:blip r:embed="rId3">
            <a:alphaModFix/>
          </a:blip>
          <a:srcRect b="0" l="0" r="0" t="0"/>
          <a:stretch/>
        </p:blipFill>
        <p:spPr>
          <a:xfrm>
            <a:off x="8701686" y="428520"/>
            <a:ext cx="5523783" cy="73725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72" name="Shape 72"/>
        <p:cNvGrpSpPr/>
        <p:nvPr/>
      </p:nvGrpSpPr>
      <p:grpSpPr>
        <a:xfrm>
          <a:off x="0" y="0"/>
          <a:ext cx="0" cy="0"/>
          <a:chOff x="0" y="0"/>
          <a:chExt cx="0" cy="0"/>
        </a:xfrm>
      </p:grpSpPr>
      <p:sp>
        <p:nvSpPr>
          <p:cNvPr id="73" name="Google Shape;73;p6"/>
          <p:cNvSpPr/>
          <p:nvPr/>
        </p:nvSpPr>
        <p:spPr>
          <a:xfrm>
            <a:off x="1715068" y="1085258"/>
            <a:ext cx="11200263" cy="1388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4400"/>
              <a:buFont typeface="Arial"/>
              <a:buNone/>
            </a:pPr>
            <a:r>
              <a:rPr lang="en-US" sz="4400">
                <a:solidFill>
                  <a:srgbClr val="B380FF"/>
                </a:solidFill>
                <a:latin typeface="Arial"/>
                <a:ea typeface="Arial"/>
                <a:cs typeface="Arial"/>
                <a:sym typeface="Arial"/>
              </a:rPr>
              <a:t>Aerodynamics and Atmospheric Effects</a:t>
            </a:r>
            <a:endParaRPr sz="4400">
              <a:solidFill>
                <a:schemeClr val="dk1"/>
              </a:solidFill>
              <a:latin typeface="Arial"/>
              <a:ea typeface="Arial"/>
              <a:cs typeface="Arial"/>
              <a:sym typeface="Arial"/>
            </a:endParaRPr>
          </a:p>
        </p:txBody>
      </p:sp>
      <p:sp>
        <p:nvSpPr>
          <p:cNvPr id="74" name="Google Shape;74;p6"/>
          <p:cNvSpPr/>
          <p:nvPr/>
        </p:nvSpPr>
        <p:spPr>
          <a:xfrm>
            <a:off x="2037993" y="2957808"/>
            <a:ext cx="5006221" cy="232419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0D6DE"/>
              </a:buClr>
              <a:buSzPts val="2000"/>
              <a:buFont typeface="Arial"/>
              <a:buNone/>
            </a:pPr>
            <a:r>
              <a:rPr lang="en-US" sz="2000">
                <a:solidFill>
                  <a:srgbClr val="E0D6DE"/>
                </a:solidFill>
                <a:latin typeface="Arial"/>
                <a:ea typeface="Arial"/>
                <a:cs typeface="Arial"/>
                <a:sym typeface="Arial"/>
              </a:rPr>
              <a:t>Spacecraft must overcome the challenges of aerodynamics and atmospheric conditions during launch and re-entry. Understanding principles like drag, lift and atmospheric density is crucial for efficient and stable flight.</a:t>
            </a:r>
            <a:endParaRPr sz="2000">
              <a:solidFill>
                <a:schemeClr val="dk1"/>
              </a:solidFill>
              <a:latin typeface="Arial"/>
              <a:ea typeface="Arial"/>
              <a:cs typeface="Arial"/>
              <a:sym typeface="Arial"/>
            </a:endParaRPr>
          </a:p>
        </p:txBody>
      </p:sp>
      <p:sp>
        <p:nvSpPr>
          <p:cNvPr id="75" name="Google Shape;75;p6"/>
          <p:cNvSpPr/>
          <p:nvPr/>
        </p:nvSpPr>
        <p:spPr>
          <a:xfrm>
            <a:off x="2037993" y="5020785"/>
            <a:ext cx="5006221" cy="259562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0D6DE"/>
              </a:buClr>
              <a:buSzPts val="2000"/>
              <a:buFont typeface="Arial"/>
              <a:buNone/>
            </a:pPr>
            <a:r>
              <a:rPr lang="en-US" sz="2000">
                <a:solidFill>
                  <a:srgbClr val="E0D6DE"/>
                </a:solidFill>
                <a:latin typeface="Arial"/>
                <a:ea typeface="Arial"/>
                <a:cs typeface="Arial"/>
                <a:sym typeface="Arial"/>
              </a:rPr>
              <a:t>Careful design of the spacecraft's shape and materials can minimize aerodynamic forces, enabling smooth ascent through the atmosphere and controlled re-entry into the Earth's atmosphere.</a:t>
            </a:r>
            <a:endParaRPr sz="2000">
              <a:solidFill>
                <a:schemeClr val="dk1"/>
              </a:solidFill>
              <a:latin typeface="Arial"/>
              <a:ea typeface="Arial"/>
              <a:cs typeface="Arial"/>
              <a:sym typeface="Arial"/>
            </a:endParaRPr>
          </a:p>
        </p:txBody>
      </p:sp>
      <p:pic>
        <p:nvPicPr>
          <p:cNvPr id="76" name="Google Shape;76;p6"/>
          <p:cNvPicPr preferRelativeResize="0"/>
          <p:nvPr/>
        </p:nvPicPr>
        <p:blipFill rotWithShape="1">
          <a:blip r:embed="rId3">
            <a:alphaModFix/>
          </a:blip>
          <a:srcRect b="0" l="0" r="0" t="0"/>
          <a:stretch/>
        </p:blipFill>
        <p:spPr>
          <a:xfrm>
            <a:off x="7222602" y="1779631"/>
            <a:ext cx="5943600" cy="594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81" name="Shape 81"/>
        <p:cNvGrpSpPr/>
        <p:nvPr/>
      </p:nvGrpSpPr>
      <p:grpSpPr>
        <a:xfrm>
          <a:off x="0" y="0"/>
          <a:ext cx="0" cy="0"/>
          <a:chOff x="0" y="0"/>
          <a:chExt cx="0" cy="0"/>
        </a:xfrm>
      </p:grpSpPr>
      <p:sp>
        <p:nvSpPr>
          <p:cNvPr id="82" name="Google Shape;82;p7"/>
          <p:cNvSpPr/>
          <p:nvPr/>
        </p:nvSpPr>
        <p:spPr>
          <a:xfrm>
            <a:off x="1419242" y="612591"/>
            <a:ext cx="11791915" cy="1316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4400"/>
              <a:buFont typeface="Arial"/>
              <a:buNone/>
            </a:pPr>
            <a:r>
              <a:rPr lang="en-US" sz="4400">
                <a:solidFill>
                  <a:srgbClr val="B380FF"/>
                </a:solidFill>
                <a:latin typeface="Arial"/>
                <a:ea typeface="Arial"/>
                <a:cs typeface="Arial"/>
                <a:sym typeface="Arial"/>
              </a:rPr>
              <a:t>Structural Integrity and Material Selection</a:t>
            </a:r>
            <a:endParaRPr sz="4400">
              <a:solidFill>
                <a:schemeClr val="dk1"/>
              </a:solidFill>
              <a:latin typeface="Arial"/>
              <a:ea typeface="Arial"/>
              <a:cs typeface="Arial"/>
              <a:sym typeface="Arial"/>
            </a:endParaRPr>
          </a:p>
        </p:txBody>
      </p:sp>
      <p:sp>
        <p:nvSpPr>
          <p:cNvPr id="83" name="Google Shape;83;p7"/>
          <p:cNvSpPr/>
          <p:nvPr/>
        </p:nvSpPr>
        <p:spPr>
          <a:xfrm>
            <a:off x="2311360" y="2317552"/>
            <a:ext cx="4898588" cy="2562701"/>
          </a:xfrm>
          <a:prstGeom prst="roundRect">
            <a:avLst>
              <a:gd fmla="val 2466" name="adj"/>
            </a:avLst>
          </a:prstGeom>
          <a:solidFill>
            <a:srgbClr val="1A1A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84" name="Google Shape;84;p7"/>
          <p:cNvSpPr/>
          <p:nvPr/>
        </p:nvSpPr>
        <p:spPr>
          <a:xfrm>
            <a:off x="2512069" y="2528173"/>
            <a:ext cx="3137416" cy="3292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380FF"/>
              </a:buClr>
              <a:buSzPts val="2000"/>
              <a:buFont typeface="Arial"/>
              <a:buNone/>
            </a:pPr>
            <a:r>
              <a:rPr b="1" lang="en-US" sz="2000">
                <a:solidFill>
                  <a:srgbClr val="B380FF"/>
                </a:solidFill>
                <a:latin typeface="Arial"/>
                <a:ea typeface="Arial"/>
                <a:cs typeface="Arial"/>
                <a:sym typeface="Arial"/>
              </a:rPr>
              <a:t>Strength and Durability</a:t>
            </a:r>
            <a:endParaRPr b="1" sz="2000">
              <a:solidFill>
                <a:schemeClr val="dk1"/>
              </a:solidFill>
              <a:latin typeface="Arial"/>
              <a:ea typeface="Arial"/>
              <a:cs typeface="Arial"/>
              <a:sym typeface="Arial"/>
            </a:endParaRPr>
          </a:p>
        </p:txBody>
      </p:sp>
      <p:sp>
        <p:nvSpPr>
          <p:cNvPr id="85" name="Google Shape;85;p7"/>
          <p:cNvSpPr/>
          <p:nvPr/>
        </p:nvSpPr>
        <p:spPr>
          <a:xfrm>
            <a:off x="7420570" y="2317552"/>
            <a:ext cx="4898588" cy="2562701"/>
          </a:xfrm>
          <a:prstGeom prst="roundRect">
            <a:avLst>
              <a:gd fmla="val 2466" name="adj"/>
            </a:avLst>
          </a:prstGeom>
          <a:solidFill>
            <a:srgbClr val="1A1A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7621279" y="2528173"/>
            <a:ext cx="2633543" cy="3292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380FF"/>
              </a:buClr>
              <a:buSzPts val="2000"/>
              <a:buFont typeface="Arial"/>
              <a:buNone/>
            </a:pPr>
            <a:r>
              <a:rPr b="1" lang="en-US" sz="2000">
                <a:solidFill>
                  <a:srgbClr val="B380FF"/>
                </a:solidFill>
                <a:latin typeface="Arial"/>
                <a:ea typeface="Arial"/>
                <a:cs typeface="Arial"/>
                <a:sym typeface="Arial"/>
              </a:rPr>
              <a:t>Thermal Resistance</a:t>
            </a:r>
            <a:endParaRPr b="1" sz="2000">
              <a:solidFill>
                <a:schemeClr val="dk1"/>
              </a:solidFill>
              <a:latin typeface="Arial"/>
              <a:ea typeface="Arial"/>
              <a:cs typeface="Arial"/>
              <a:sym typeface="Arial"/>
            </a:endParaRPr>
          </a:p>
        </p:txBody>
      </p:sp>
      <p:sp>
        <p:nvSpPr>
          <p:cNvPr id="87" name="Google Shape;87;p7"/>
          <p:cNvSpPr/>
          <p:nvPr/>
        </p:nvSpPr>
        <p:spPr>
          <a:xfrm>
            <a:off x="7631192" y="2983705"/>
            <a:ext cx="4477345" cy="189654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0D6DE"/>
              </a:buClr>
              <a:buSzPts val="1800"/>
              <a:buFont typeface="Arial"/>
              <a:buNone/>
            </a:pPr>
            <a:r>
              <a:rPr lang="en-US" sz="1800">
                <a:solidFill>
                  <a:srgbClr val="E0D6DE"/>
                </a:solidFill>
                <a:latin typeface="Arial"/>
                <a:ea typeface="Arial"/>
                <a:cs typeface="Arial"/>
                <a:sym typeface="Arial"/>
              </a:rPr>
              <a:t>Spacecraft encounter extreme temperature fluctuations. Materials must maintain their mechanical properties across a wide range, from the frigid vacuum of space to the heat of atmospheric re-entry.</a:t>
            </a:r>
            <a:endParaRPr sz="1800">
              <a:solidFill>
                <a:schemeClr val="dk1"/>
              </a:solidFill>
              <a:latin typeface="Arial"/>
              <a:ea typeface="Arial"/>
              <a:cs typeface="Arial"/>
              <a:sym typeface="Arial"/>
            </a:endParaRPr>
          </a:p>
        </p:txBody>
      </p:sp>
      <p:sp>
        <p:nvSpPr>
          <p:cNvPr id="88" name="Google Shape;88;p7"/>
          <p:cNvSpPr/>
          <p:nvPr/>
        </p:nvSpPr>
        <p:spPr>
          <a:xfrm>
            <a:off x="2311360" y="5090874"/>
            <a:ext cx="4898588" cy="2562701"/>
          </a:xfrm>
          <a:prstGeom prst="roundRect">
            <a:avLst>
              <a:gd fmla="val 2466" name="adj"/>
            </a:avLst>
          </a:prstGeom>
          <a:solidFill>
            <a:srgbClr val="1A1A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89" name="Google Shape;89;p7"/>
          <p:cNvSpPr/>
          <p:nvPr/>
        </p:nvSpPr>
        <p:spPr>
          <a:xfrm>
            <a:off x="2512069" y="5301496"/>
            <a:ext cx="2889171" cy="3292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380FF"/>
              </a:buClr>
              <a:buSzPts val="2000"/>
              <a:buFont typeface="Arial"/>
              <a:buNone/>
            </a:pPr>
            <a:r>
              <a:rPr b="1" lang="en-US" sz="2000">
                <a:solidFill>
                  <a:srgbClr val="B380FF"/>
                </a:solidFill>
                <a:latin typeface="Arial"/>
                <a:ea typeface="Arial"/>
                <a:cs typeface="Arial"/>
                <a:sym typeface="Arial"/>
              </a:rPr>
              <a:t>Corrosion Resistance</a:t>
            </a:r>
            <a:endParaRPr b="1" sz="2000">
              <a:solidFill>
                <a:schemeClr val="dk1"/>
              </a:solidFill>
              <a:latin typeface="Arial"/>
              <a:ea typeface="Arial"/>
              <a:cs typeface="Arial"/>
              <a:sym typeface="Arial"/>
            </a:endParaRPr>
          </a:p>
        </p:txBody>
      </p:sp>
      <p:sp>
        <p:nvSpPr>
          <p:cNvPr id="90" name="Google Shape;90;p7"/>
          <p:cNvSpPr/>
          <p:nvPr/>
        </p:nvSpPr>
        <p:spPr>
          <a:xfrm>
            <a:off x="7420570" y="5090874"/>
            <a:ext cx="4898588" cy="2562701"/>
          </a:xfrm>
          <a:prstGeom prst="roundRect">
            <a:avLst>
              <a:gd fmla="val 2466" name="adj"/>
            </a:avLst>
          </a:prstGeom>
          <a:solidFill>
            <a:srgbClr val="1A1A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7621279" y="5301496"/>
            <a:ext cx="2633543" cy="3292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380FF"/>
              </a:buClr>
              <a:buSzPts val="2000"/>
              <a:buFont typeface="Arial"/>
              <a:buNone/>
            </a:pPr>
            <a:r>
              <a:rPr b="1" lang="en-US" sz="2000">
                <a:solidFill>
                  <a:srgbClr val="B380FF"/>
                </a:solidFill>
                <a:latin typeface="Arial"/>
                <a:ea typeface="Arial"/>
                <a:cs typeface="Arial"/>
                <a:sym typeface="Arial"/>
              </a:rPr>
              <a:t>Lightweight Design</a:t>
            </a:r>
            <a:endParaRPr b="1" sz="2000">
              <a:solidFill>
                <a:schemeClr val="dk1"/>
              </a:solidFill>
              <a:latin typeface="Arial"/>
              <a:ea typeface="Arial"/>
              <a:cs typeface="Arial"/>
              <a:sym typeface="Arial"/>
            </a:endParaRPr>
          </a:p>
        </p:txBody>
      </p:sp>
      <p:sp>
        <p:nvSpPr>
          <p:cNvPr id="92" name="Google Shape;92;p7"/>
          <p:cNvSpPr/>
          <p:nvPr/>
        </p:nvSpPr>
        <p:spPr>
          <a:xfrm>
            <a:off x="7631192" y="5757029"/>
            <a:ext cx="4477345" cy="176256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0D6DE"/>
              </a:buClr>
              <a:buSzPts val="1800"/>
              <a:buFont typeface="Arial"/>
              <a:buNone/>
            </a:pPr>
            <a:r>
              <a:rPr lang="en-US" sz="1800">
                <a:solidFill>
                  <a:srgbClr val="E0D6DE"/>
                </a:solidFill>
                <a:latin typeface="Arial"/>
                <a:ea typeface="Arial"/>
                <a:cs typeface="Arial"/>
                <a:sym typeface="Arial"/>
              </a:rPr>
              <a:t>Minimizing weight is crucial for launch efficiency and fuel economy. Advanced composite materials allow engineers to balance strength, durability and low mass.</a:t>
            </a:r>
            <a:endParaRPr sz="1800">
              <a:solidFill>
                <a:schemeClr val="dk1"/>
              </a:solidFill>
              <a:latin typeface="Arial"/>
              <a:ea typeface="Arial"/>
              <a:cs typeface="Arial"/>
              <a:sym typeface="Arial"/>
            </a:endParaRPr>
          </a:p>
        </p:txBody>
      </p:sp>
      <p:pic>
        <p:nvPicPr>
          <p:cNvPr id="93" name="Google Shape;93;p7"/>
          <p:cNvPicPr preferRelativeResize="0"/>
          <p:nvPr/>
        </p:nvPicPr>
        <p:blipFill rotWithShape="1">
          <a:blip r:embed="rId3">
            <a:alphaModFix/>
          </a:blip>
          <a:srcRect b="0" l="0" r="0" t="0"/>
          <a:stretch/>
        </p:blipFill>
        <p:spPr>
          <a:xfrm>
            <a:off x="5626870" y="2487009"/>
            <a:ext cx="514358" cy="514358"/>
          </a:xfrm>
          <a:prstGeom prst="rect">
            <a:avLst/>
          </a:prstGeom>
          <a:noFill/>
          <a:ln>
            <a:noFill/>
          </a:ln>
        </p:spPr>
      </p:pic>
      <p:pic>
        <p:nvPicPr>
          <p:cNvPr id="94" name="Google Shape;94;p7"/>
          <p:cNvPicPr preferRelativeResize="0"/>
          <p:nvPr/>
        </p:nvPicPr>
        <p:blipFill rotWithShape="1">
          <a:blip r:embed="rId4">
            <a:alphaModFix/>
          </a:blip>
          <a:srcRect b="0" l="0" r="0" t="0"/>
          <a:stretch/>
        </p:blipFill>
        <p:spPr>
          <a:xfrm>
            <a:off x="10279113" y="2487009"/>
            <a:ext cx="514358" cy="514358"/>
          </a:xfrm>
          <a:prstGeom prst="rect">
            <a:avLst/>
          </a:prstGeom>
          <a:noFill/>
          <a:ln>
            <a:noFill/>
          </a:ln>
        </p:spPr>
      </p:pic>
      <p:pic>
        <p:nvPicPr>
          <p:cNvPr id="95" name="Google Shape;95;p7"/>
          <p:cNvPicPr preferRelativeResize="0"/>
          <p:nvPr/>
        </p:nvPicPr>
        <p:blipFill rotWithShape="1">
          <a:blip r:embed="rId5">
            <a:alphaModFix/>
          </a:blip>
          <a:srcRect b="0" l="0" r="0" t="0"/>
          <a:stretch/>
        </p:blipFill>
        <p:spPr>
          <a:xfrm>
            <a:off x="5421251" y="5343260"/>
            <a:ext cx="383405" cy="383405"/>
          </a:xfrm>
          <a:prstGeom prst="rect">
            <a:avLst/>
          </a:prstGeom>
          <a:noFill/>
          <a:ln>
            <a:noFill/>
          </a:ln>
        </p:spPr>
      </p:pic>
      <p:pic>
        <p:nvPicPr>
          <p:cNvPr id="96" name="Google Shape;96;p7"/>
          <p:cNvPicPr preferRelativeResize="0"/>
          <p:nvPr/>
        </p:nvPicPr>
        <p:blipFill rotWithShape="1">
          <a:blip r:embed="rId6">
            <a:alphaModFix/>
          </a:blip>
          <a:srcRect b="0" l="0" r="0" t="0"/>
          <a:stretch/>
        </p:blipFill>
        <p:spPr>
          <a:xfrm>
            <a:off x="10266115" y="5251778"/>
            <a:ext cx="514358" cy="514358"/>
          </a:xfrm>
          <a:prstGeom prst="rect">
            <a:avLst/>
          </a:prstGeom>
          <a:noFill/>
          <a:ln>
            <a:noFill/>
          </a:ln>
        </p:spPr>
      </p:pic>
      <p:sp>
        <p:nvSpPr>
          <p:cNvPr id="97" name="Google Shape;97;p7"/>
          <p:cNvSpPr/>
          <p:nvPr/>
        </p:nvSpPr>
        <p:spPr>
          <a:xfrm>
            <a:off x="2521982" y="2899754"/>
            <a:ext cx="4477345" cy="189654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0D6DE"/>
              </a:buClr>
              <a:buSzPts val="1800"/>
              <a:buFont typeface="Arial"/>
              <a:buNone/>
            </a:pPr>
            <a:r>
              <a:rPr lang="en-US" sz="1800">
                <a:solidFill>
                  <a:srgbClr val="E0D6DE"/>
                </a:solidFill>
                <a:latin typeface="Arial"/>
                <a:ea typeface="Arial"/>
                <a:cs typeface="Arial"/>
                <a:sym typeface="Arial"/>
              </a:rPr>
              <a:t>Spacecraft must withstand immense forces during launch, travel and landing. Carefully chosen materials with high strength-to-weight ratios are critical for structural integrity.</a:t>
            </a:r>
            <a:endParaRPr sz="1800">
              <a:solidFill>
                <a:schemeClr val="dk1"/>
              </a:solidFill>
              <a:latin typeface="Arial"/>
              <a:ea typeface="Arial"/>
              <a:cs typeface="Arial"/>
              <a:sym typeface="Arial"/>
            </a:endParaRPr>
          </a:p>
        </p:txBody>
      </p:sp>
      <p:sp>
        <p:nvSpPr>
          <p:cNvPr id="98" name="Google Shape;98;p7"/>
          <p:cNvSpPr/>
          <p:nvPr/>
        </p:nvSpPr>
        <p:spPr>
          <a:xfrm>
            <a:off x="2521982" y="5757029"/>
            <a:ext cx="4477345" cy="176256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E0D6DE"/>
              </a:buClr>
              <a:buSzPts val="1800"/>
              <a:buFont typeface="Arial"/>
              <a:buNone/>
            </a:pPr>
            <a:r>
              <a:rPr lang="en-US" sz="1800">
                <a:solidFill>
                  <a:srgbClr val="E0D6DE"/>
                </a:solidFill>
                <a:latin typeface="Arial"/>
                <a:ea typeface="Arial"/>
                <a:cs typeface="Arial"/>
                <a:sym typeface="Arial"/>
              </a:rPr>
              <a:t>Exposure to cosmic radiation, micrometeorites and chemically-reactive propellants demands materials that can withstand the harsh space environment without degradation.</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103" name="Shape 103"/>
        <p:cNvGrpSpPr/>
        <p:nvPr/>
      </p:nvGrpSpPr>
      <p:grpSpPr>
        <a:xfrm>
          <a:off x="0" y="0"/>
          <a:ext cx="0" cy="0"/>
          <a:chOff x="0" y="0"/>
          <a:chExt cx="0" cy="0"/>
        </a:xfrm>
      </p:grpSpPr>
      <p:sp>
        <p:nvSpPr>
          <p:cNvPr id="104" name="Google Shape;104;p8"/>
          <p:cNvSpPr/>
          <p:nvPr/>
        </p:nvSpPr>
        <p:spPr>
          <a:xfrm>
            <a:off x="833199" y="1351836"/>
            <a:ext cx="7477601" cy="13887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380FF"/>
              </a:buClr>
              <a:buSzPts val="4400"/>
              <a:buFont typeface="Arial"/>
              <a:buNone/>
            </a:pPr>
            <a:r>
              <a:rPr lang="en-US" sz="4400">
                <a:solidFill>
                  <a:srgbClr val="B380FF"/>
                </a:solidFill>
                <a:latin typeface="Arial"/>
                <a:ea typeface="Arial"/>
                <a:cs typeface="Arial"/>
                <a:sym typeface="Arial"/>
              </a:rPr>
              <a:t>Thermal Management and Heat Transfer</a:t>
            </a:r>
            <a:endParaRPr sz="4400">
              <a:solidFill>
                <a:schemeClr val="dk1"/>
              </a:solidFill>
              <a:latin typeface="Arial"/>
              <a:ea typeface="Arial"/>
              <a:cs typeface="Arial"/>
              <a:sym typeface="Arial"/>
            </a:endParaRPr>
          </a:p>
        </p:txBody>
      </p:sp>
      <p:sp>
        <p:nvSpPr>
          <p:cNvPr id="105" name="Google Shape;105;p8"/>
          <p:cNvSpPr/>
          <p:nvPr/>
        </p:nvSpPr>
        <p:spPr>
          <a:xfrm>
            <a:off x="833199" y="5100757"/>
            <a:ext cx="7477601" cy="17770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0D6DE"/>
              </a:buClr>
              <a:buSzPts val="1800"/>
              <a:buFont typeface="Arial"/>
              <a:buNone/>
            </a:pPr>
            <a:r>
              <a:rPr lang="en-US" sz="1800">
                <a:solidFill>
                  <a:srgbClr val="E0D6DE"/>
                </a:solidFill>
                <a:latin typeface="Arial"/>
                <a:ea typeface="Arial"/>
                <a:cs typeface="Arial"/>
                <a:sym typeface="Arial"/>
              </a:rPr>
              <a:t>Proper material selection, insulation and active cooling techniques such as heat pipes and radiators are crucial to maintain optimal operating temperatures and prevent component failures. Integrating these thermal management strategies is a complex challenge that requires a deep understanding of physics and engineering principles.</a:t>
            </a:r>
            <a:endParaRPr sz="1800">
              <a:solidFill>
                <a:schemeClr val="dk1"/>
              </a:solidFill>
              <a:latin typeface="Arial"/>
              <a:ea typeface="Arial"/>
              <a:cs typeface="Arial"/>
              <a:sym typeface="Arial"/>
            </a:endParaRPr>
          </a:p>
        </p:txBody>
      </p:sp>
      <p:pic>
        <p:nvPicPr>
          <p:cNvPr id="106" name="Google Shape;106;p8"/>
          <p:cNvPicPr preferRelativeResize="0"/>
          <p:nvPr/>
        </p:nvPicPr>
        <p:blipFill rotWithShape="1">
          <a:blip r:embed="rId3">
            <a:alphaModFix/>
          </a:blip>
          <a:srcRect b="0" l="0" r="0" t="0"/>
          <a:stretch/>
        </p:blipFill>
        <p:spPr>
          <a:xfrm>
            <a:off x="9203686" y="2338737"/>
            <a:ext cx="4762500" cy="4762500"/>
          </a:xfrm>
          <a:prstGeom prst="rect">
            <a:avLst/>
          </a:prstGeom>
          <a:noFill/>
          <a:ln>
            <a:noFill/>
          </a:ln>
        </p:spPr>
      </p:pic>
      <p:sp>
        <p:nvSpPr>
          <p:cNvPr id="107" name="Google Shape;107;p8"/>
          <p:cNvSpPr/>
          <p:nvPr/>
        </p:nvSpPr>
        <p:spPr>
          <a:xfrm>
            <a:off x="833199" y="3128843"/>
            <a:ext cx="7477601" cy="17770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0D6DE"/>
              </a:buClr>
              <a:buSzPts val="1800"/>
              <a:buFont typeface="Arial"/>
              <a:buNone/>
            </a:pPr>
            <a:r>
              <a:rPr lang="en-US" sz="1800">
                <a:solidFill>
                  <a:srgbClr val="E0D6DE"/>
                </a:solidFill>
                <a:latin typeface="Arial"/>
                <a:ea typeface="Arial"/>
                <a:cs typeface="Arial"/>
                <a:sym typeface="Arial"/>
              </a:rPr>
              <a:t>Effective thermal management is critical for the survival of spacecraft in the harsh environment of space. Understanding heat transfer principles, including conduction, convection, and radiation, is essential for designing efficient cooling systems to dissipate excess heat generated by onboard systems.</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070C"/>
        </a:solidFill>
      </p:bgPr>
    </p:bg>
    <p:spTree>
      <p:nvGrpSpPr>
        <p:cNvPr id="112" name="Shape 112"/>
        <p:cNvGrpSpPr/>
        <p:nvPr/>
      </p:nvGrpSpPr>
      <p:grpSpPr>
        <a:xfrm>
          <a:off x="0" y="0"/>
          <a:ext cx="0" cy="0"/>
          <a:chOff x="0" y="0"/>
          <a:chExt cx="0" cy="0"/>
        </a:xfrm>
      </p:grpSpPr>
      <p:sp>
        <p:nvSpPr>
          <p:cNvPr id="113" name="Google Shape;113;p9"/>
          <p:cNvSpPr/>
          <p:nvPr/>
        </p:nvSpPr>
        <p:spPr>
          <a:xfrm>
            <a:off x="1497712" y="1122613"/>
            <a:ext cx="11634976" cy="10396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380FF"/>
              </a:buClr>
              <a:buSzPts val="4400"/>
              <a:buFont typeface="Arial"/>
              <a:buNone/>
            </a:pPr>
            <a:r>
              <a:rPr lang="en-US" sz="4400">
                <a:solidFill>
                  <a:srgbClr val="B380FF"/>
                </a:solidFill>
                <a:latin typeface="Arial"/>
                <a:ea typeface="Arial"/>
                <a:cs typeface="Arial"/>
                <a:sym typeface="Arial"/>
              </a:rPr>
              <a:t>Electrical Systems and Power Generation</a:t>
            </a:r>
            <a:endParaRPr sz="4400">
              <a:solidFill>
                <a:schemeClr val="dk1"/>
              </a:solidFill>
              <a:latin typeface="Arial"/>
              <a:ea typeface="Arial"/>
              <a:cs typeface="Arial"/>
              <a:sym typeface="Arial"/>
            </a:endParaRPr>
          </a:p>
        </p:txBody>
      </p:sp>
      <p:sp>
        <p:nvSpPr>
          <p:cNvPr id="114" name="Google Shape;114;p9"/>
          <p:cNvSpPr/>
          <p:nvPr/>
        </p:nvSpPr>
        <p:spPr>
          <a:xfrm>
            <a:off x="1497712" y="3849234"/>
            <a:ext cx="2706606" cy="3299557"/>
          </a:xfrm>
          <a:prstGeom prst="roundRect">
            <a:avLst>
              <a:gd fmla="val 2466" name="adj"/>
            </a:avLst>
          </a:prstGeom>
          <a:solidFill>
            <a:srgbClr val="1A1A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E0D6DE"/>
                </a:solidFill>
                <a:latin typeface="Arial"/>
                <a:ea typeface="Arial"/>
                <a:cs typeface="Arial"/>
                <a:sym typeface="Arial"/>
              </a:rPr>
              <a:t>Spacecraft rely on efficient power generation systems, often using solar panels, fuel cells or nuclear reactors to convert energy into usable electricity.</a:t>
            </a:r>
            <a:endParaRPr sz="2000">
              <a:solidFill>
                <a:schemeClr val="dk1"/>
              </a:solidFill>
              <a:latin typeface="Arial"/>
              <a:ea typeface="Arial"/>
              <a:cs typeface="Arial"/>
              <a:sym typeface="Arial"/>
            </a:endParaRPr>
          </a:p>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15" name="Google Shape;115;p9"/>
          <p:cNvSpPr/>
          <p:nvPr/>
        </p:nvSpPr>
        <p:spPr>
          <a:xfrm>
            <a:off x="1497712" y="2780218"/>
            <a:ext cx="2706606" cy="885599"/>
          </a:xfrm>
          <a:prstGeom prst="roundRect">
            <a:avLst>
              <a:gd fmla="val 2466" name="adj"/>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300000"/>
              </a:lnSpc>
              <a:spcBef>
                <a:spcPts val="0"/>
              </a:spcBef>
              <a:spcAft>
                <a:spcPts val="0"/>
              </a:spcAft>
              <a:buNone/>
            </a:pPr>
            <a:r>
              <a:rPr b="1" lang="en-US" sz="2000">
                <a:solidFill>
                  <a:srgbClr val="B380FF"/>
                </a:solidFill>
                <a:latin typeface="Arial"/>
                <a:ea typeface="Arial"/>
                <a:cs typeface="Arial"/>
                <a:sym typeface="Arial"/>
              </a:rPr>
              <a:t>Power Generation</a:t>
            </a:r>
            <a:endParaRPr b="1" sz="2000">
              <a:solidFill>
                <a:schemeClr val="dk1"/>
              </a:solidFill>
              <a:latin typeface="Arial"/>
              <a:ea typeface="Arial"/>
              <a:cs typeface="Arial"/>
              <a:sym typeface="Arial"/>
            </a:endParaRPr>
          </a:p>
        </p:txBody>
      </p:sp>
      <p:sp>
        <p:nvSpPr>
          <p:cNvPr id="116" name="Google Shape;116;p9"/>
          <p:cNvSpPr/>
          <p:nvPr/>
        </p:nvSpPr>
        <p:spPr>
          <a:xfrm>
            <a:off x="4537573" y="3849234"/>
            <a:ext cx="2706606" cy="3299557"/>
          </a:xfrm>
          <a:prstGeom prst="roundRect">
            <a:avLst>
              <a:gd fmla="val 2466" name="adj"/>
            </a:avLst>
          </a:prstGeom>
          <a:solidFill>
            <a:srgbClr val="1A1A2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0D6DE"/>
              </a:buClr>
              <a:buSzPts val="2000"/>
              <a:buFont typeface="Arial"/>
              <a:buNone/>
            </a:pPr>
            <a:r>
              <a:rPr lang="en-US" sz="2000">
                <a:solidFill>
                  <a:srgbClr val="E0D6DE"/>
                </a:solidFill>
                <a:latin typeface="Arial"/>
                <a:ea typeface="Arial"/>
                <a:cs typeface="Arial"/>
                <a:sym typeface="Arial"/>
              </a:rPr>
              <a:t>Careful design of electrical circuits is crucial to distribute power and transmit signals throughout the spacecraft, ensuring reliable operations.</a:t>
            </a:r>
            <a:endParaRPr sz="2000">
              <a:solidFill>
                <a:schemeClr val="dk1"/>
              </a:solidFill>
              <a:latin typeface="Arial"/>
              <a:ea typeface="Arial"/>
              <a:cs typeface="Arial"/>
              <a:sym typeface="Arial"/>
            </a:endParaRPr>
          </a:p>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17" name="Google Shape;117;p9"/>
          <p:cNvSpPr/>
          <p:nvPr/>
        </p:nvSpPr>
        <p:spPr>
          <a:xfrm>
            <a:off x="4537573" y="2780218"/>
            <a:ext cx="2706606" cy="885599"/>
          </a:xfrm>
          <a:prstGeom prst="roundRect">
            <a:avLst>
              <a:gd fmla="val 2466"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B380FF"/>
                </a:solidFill>
                <a:latin typeface="Arial"/>
                <a:ea typeface="Arial"/>
                <a:cs typeface="Arial"/>
                <a:sym typeface="Arial"/>
              </a:rPr>
              <a:t>Electrical Circuits</a:t>
            </a:r>
            <a:endParaRPr b="1" sz="2000">
              <a:solidFill>
                <a:schemeClr val="dk1"/>
              </a:solidFill>
              <a:latin typeface="Arial"/>
              <a:ea typeface="Arial"/>
              <a:cs typeface="Arial"/>
              <a:sym typeface="Arial"/>
            </a:endParaRPr>
          </a:p>
        </p:txBody>
      </p:sp>
      <p:sp>
        <p:nvSpPr>
          <p:cNvPr id="118" name="Google Shape;118;p9"/>
          <p:cNvSpPr/>
          <p:nvPr/>
        </p:nvSpPr>
        <p:spPr>
          <a:xfrm>
            <a:off x="7577434" y="3849234"/>
            <a:ext cx="2706606" cy="3299557"/>
          </a:xfrm>
          <a:prstGeom prst="roundRect">
            <a:avLst>
              <a:gd fmla="val 2466" name="adj"/>
            </a:avLst>
          </a:prstGeom>
          <a:solidFill>
            <a:srgbClr val="1A1A2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0D6DE"/>
              </a:buClr>
              <a:buSzPts val="2000"/>
              <a:buFont typeface="Arial"/>
              <a:buNone/>
            </a:pPr>
            <a:r>
              <a:rPr lang="en-US" sz="2000">
                <a:solidFill>
                  <a:srgbClr val="E0D6DE"/>
                </a:solidFill>
                <a:latin typeface="Arial"/>
                <a:ea typeface="Arial"/>
                <a:cs typeface="Arial"/>
                <a:sym typeface="Arial"/>
              </a:rPr>
              <a:t>Lightweight yet durable wiring and cabling are essential to connect the various electrical components and subsystems on a spacecraft.</a:t>
            </a:r>
            <a:endParaRPr sz="2000">
              <a:solidFill>
                <a:schemeClr val="dk1"/>
              </a:solidFill>
              <a:latin typeface="Arial"/>
              <a:ea typeface="Arial"/>
              <a:cs typeface="Arial"/>
              <a:sym typeface="Arial"/>
            </a:endParaRPr>
          </a:p>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19" name="Google Shape;119;p9"/>
          <p:cNvSpPr/>
          <p:nvPr/>
        </p:nvSpPr>
        <p:spPr>
          <a:xfrm>
            <a:off x="7577434" y="2780218"/>
            <a:ext cx="2706606" cy="885599"/>
          </a:xfrm>
          <a:prstGeom prst="roundRect">
            <a:avLst>
              <a:gd fmla="val 2466"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B380FF"/>
                </a:solidFill>
                <a:latin typeface="Arial"/>
                <a:ea typeface="Arial"/>
                <a:cs typeface="Arial"/>
                <a:sym typeface="Arial"/>
              </a:rPr>
              <a:t>Wiring and Cabling</a:t>
            </a:r>
            <a:endParaRPr b="1" sz="2000">
              <a:solidFill>
                <a:schemeClr val="dk1"/>
              </a:solidFill>
              <a:latin typeface="Arial"/>
              <a:ea typeface="Arial"/>
              <a:cs typeface="Arial"/>
              <a:sym typeface="Arial"/>
            </a:endParaRPr>
          </a:p>
        </p:txBody>
      </p:sp>
      <p:sp>
        <p:nvSpPr>
          <p:cNvPr id="120" name="Google Shape;120;p9"/>
          <p:cNvSpPr/>
          <p:nvPr/>
        </p:nvSpPr>
        <p:spPr>
          <a:xfrm>
            <a:off x="10617295" y="3849234"/>
            <a:ext cx="2706606" cy="3299557"/>
          </a:xfrm>
          <a:prstGeom prst="roundRect">
            <a:avLst>
              <a:gd fmla="val 2466" name="adj"/>
            </a:avLst>
          </a:prstGeom>
          <a:solidFill>
            <a:srgbClr val="1A1A2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E0D6DE"/>
              </a:buClr>
              <a:buSzPts val="2000"/>
              <a:buFont typeface="Arial"/>
              <a:buNone/>
            </a:pPr>
            <a:r>
              <a:rPr lang="en-US" sz="2000">
                <a:solidFill>
                  <a:srgbClr val="E0D6DE"/>
                </a:solidFill>
                <a:latin typeface="Arial"/>
                <a:ea typeface="Arial"/>
                <a:cs typeface="Arial"/>
                <a:sym typeface="Arial"/>
              </a:rPr>
              <a:t>Onboard batteries and other energy storage devices provide power during periods when the primary sources are unavailable, such as during eclipses.</a:t>
            </a:r>
            <a:endParaRPr sz="2000">
              <a:solidFill>
                <a:schemeClr val="dk1"/>
              </a:solidFill>
              <a:latin typeface="Arial"/>
              <a:ea typeface="Arial"/>
              <a:cs typeface="Arial"/>
              <a:sym typeface="Arial"/>
            </a:endParaRPr>
          </a:p>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121" name="Google Shape;121;p9"/>
          <p:cNvSpPr/>
          <p:nvPr/>
        </p:nvSpPr>
        <p:spPr>
          <a:xfrm>
            <a:off x="10617295" y="2780218"/>
            <a:ext cx="2706606" cy="885599"/>
          </a:xfrm>
          <a:prstGeom prst="roundRect">
            <a:avLst>
              <a:gd fmla="val 2466"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B380FF"/>
                </a:solidFill>
                <a:latin typeface="Arial"/>
                <a:ea typeface="Arial"/>
                <a:cs typeface="Arial"/>
                <a:sym typeface="Arial"/>
              </a:rPr>
              <a:t>Energy Storage</a:t>
            </a:r>
            <a:endParaRPr b="1" sz="20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2024-04-06T14:43:24Z</dcterms:created>
  <dc:creator>PptxGenJS</dc:creator>
</cp:coreProperties>
</file>